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97" autoAdjust="0"/>
  </p:normalViewPr>
  <p:slideViewPr>
    <p:cSldViewPr snapToGrid="0">
      <p:cViewPr>
        <p:scale>
          <a:sx n="100" d="100"/>
          <a:sy n="100" d="100"/>
        </p:scale>
        <p:origin x="1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1158D-B199-446F-A9D0-059D98BED47A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4F1A3-8512-4510-A393-059530A78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96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4F1A3-8512-4510-A393-059530A787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6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0881-FBF2-472C-B348-D3F9D75E7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6004E-72B2-4746-97D4-1F67E1864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A17E9-2D37-44D1-A1B7-6F61CFB7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59E67-AF8A-4DFC-8C35-D98A0AEA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0788-32F5-4807-A585-DA71F22E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5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22CA-7EB0-4EEA-8C73-FC0801BC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23141-8F1D-4B6D-818F-6555A148E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C6EC7-3D5B-4972-A43A-25C704BD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FC09-B746-49AD-8BEC-80F16F77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C2B3E-DFE5-4186-ADE5-88100AF8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16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83A0E-73ED-4C90-B3F6-F6BE94A87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1E12F-9DC5-4F48-A35A-EFAEC7E85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5C9A1-8738-45E1-B576-0EBDEB6E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282BE-5792-466C-AE02-5F04F2994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8E31-FFCD-46E6-A32D-72E36DC0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00A3-B324-4460-860C-9B398B67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B473-1A97-4C7B-B103-F3BE8078B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86C9D-4CE1-4696-AEE0-94FEA1EF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2BB82-285A-46C9-AA15-0DAF4BC3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9ECAA-98FE-455A-9D59-6C41EF39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E899-F7CA-4E56-BE20-14B02FA6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D7689-D2B2-4614-9E6B-AC42D4C16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D47EB-9EE8-4568-AFBA-EDB5C612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C2731-9AEA-4D24-94E7-CAC931AD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12FE8-5011-4502-B531-321F6E35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7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2281-AF6F-4AC7-B1BE-957A6854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39EA-5591-4290-B69F-7D298CD46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325E-31A0-4D66-BA40-AFD65F39D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8CBB0-FBD0-4908-B1D2-589C02EBF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31910-2EB2-4230-AE1F-9E4295D3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0AAD2-ADEA-4BA9-9296-6B07FC95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9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EFA3-FC11-4C62-A277-03F9A50A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683A3-2FFE-40A8-A63E-CC70D1C58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2328B-ADA3-4F9E-A3D9-4EF7A0F33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41FA61-3258-4436-A8AC-54C73C6EF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1392B0-3F7A-4FBD-8AC5-6BBBCC985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F77F3-3B18-45A6-A0EF-074A7F86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1B061-D323-41E3-9A02-EBB8C3C5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B6BCE-05BB-45E0-BB11-C099D967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4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00B1-5C6F-4B9D-94F7-2005C708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D5549-3B60-479F-BD11-E6F747A3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E0A6C-8386-46C4-8B83-FADC949A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AC982-9990-4546-966D-A906CF53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93518-A69F-4128-8957-C5A84B22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9EEC6-A185-432D-947B-1BF6E570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8D1A2-53D2-489B-B8E9-4B01F85D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1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4332-49DF-4A3C-ACCF-C2509850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EB952-3178-4AEF-B73E-F98EC2D86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6D9AE-D324-46AA-93AD-F48DA47BC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D570E-A3F9-4FB1-824B-CD943082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175ED-5603-46FA-9EFF-0B0E9A01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42A6C-A264-4A8F-A325-B8A4911F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3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0996-6547-427A-8D0E-E45CAF6D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C1C9A-980C-4C36-9463-D4DB10C67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97061-C6A6-4F0B-898C-39780C7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74259-6483-45A9-9589-3C400A5A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1537E-103B-471C-9083-B504C965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1FB56-F29C-4B87-ADAE-2D8AFDBC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7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7A55BF-70EE-463A-9A37-DE0983091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4DDA-E130-497D-A22D-D61E43678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4A500-F91D-4FE9-8242-972505BE0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06DA0-B5C7-42FC-B2D9-04BB9E35966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821D-0DCA-463B-9E9E-3BB5B8990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8AF60-5C09-4CBC-8249-B81830646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25E4F-C268-422C-92B6-5680C1E8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4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717D-8628-4904-9BE5-D5DC264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SOM weight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FEAE-8AA2-4243-8A86-6C9B1DC4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Settings:</a:t>
            </a:r>
          </a:p>
          <a:p>
            <a:pPr lvl="1"/>
            <a:r>
              <a:rPr lang="en-US" dirty="0"/>
              <a:t>10 epochs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10x10 grid size</a:t>
            </a:r>
          </a:p>
          <a:p>
            <a:pPr lvl="1"/>
            <a:r>
              <a:rPr lang="en-US" dirty="0"/>
              <a:t>Non-toroidal boundary</a:t>
            </a:r>
          </a:p>
          <a:p>
            <a:pPr lvl="1"/>
            <a:r>
              <a:rPr lang="en-US" dirty="0"/>
              <a:t>Starting alpha: 0.9</a:t>
            </a:r>
          </a:p>
          <a:p>
            <a:pPr lvl="1"/>
            <a:r>
              <a:rPr lang="en-US" dirty="0"/>
              <a:t>Starting neighborhood size: 5x5</a:t>
            </a:r>
          </a:p>
        </p:txBody>
      </p:sp>
    </p:spTree>
    <p:extLst>
      <p:ext uri="{BB962C8B-B14F-4D97-AF65-F5344CB8AC3E}">
        <p14:creationId xmlns:p14="http://schemas.microsoft.com/office/powerpoint/2010/main" val="52769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B67F273-20CB-49B0-8D3B-1B9927A1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F4C32D-9FA4-4678-A8B3-C72DABA0F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1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822D65A-89DA-4337-A3F4-1ACF3E9C8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8817851-BAF7-438E-BE2B-2E1AFF5EB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4AF33F3B-6B1F-442F-81AE-7FB5C99D41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E4D9F34-E6F4-404F-A8AF-78D35E840449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B8E442-3C76-4EFB-8F0E-BDCBCF9DEBE7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7A20C6A-9C5D-461F-A272-542B995FCA99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FFF03D-46E6-43BD-8733-DDC43FA0F813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2AB2394-F6FF-40CF-89BF-521A49619259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8595A1-66C9-4275-94DE-43F42DFB15C3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DB3064-B0AA-42F3-8F4B-4E00ACF066B3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3C18E0-F43A-4F77-8BA2-4D173DC75694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D7F21F-4E9E-458F-B8F0-2426236C6E74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6B23DC1-9758-4E5D-9F5E-560E8E8817CA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E02D0F-9E61-4588-B9F1-70AF6CF3DAF8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896C4E-375A-4A37-8E97-DF3757202A04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8 Epochs</a:t>
              </a:r>
              <a:endParaRPr lang="en-US" b="1" u="sng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EB1170E-25F1-426A-BE2F-DAC137444AD3}"/>
              </a:ext>
            </a:extLst>
          </p:cNvPr>
          <p:cNvSpPr txBox="1"/>
          <p:nvPr/>
        </p:nvSpPr>
        <p:spPr>
          <a:xfrm>
            <a:off x="9858374" y="0"/>
            <a:ext cx="2333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fine-tuning progresses, the weights develop more of a smooth gradient between areas of high and low values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9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6D5F65D-C416-45AD-B33D-A56D32E0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6044F1C-5A23-41E2-A6A8-6E46E4463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1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F06AEB-50F2-444B-AFAE-CA10EC6AE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EFD4B968-3C00-4FAB-9B97-969AE7A41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3D4B7A2-5468-42FF-9C33-F74DD9F028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49E060-3CCD-46BC-9C45-D24BCD4AF9C3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3AE66E-0A4C-48B1-BEC5-81063504D55F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C344C2-D593-4A2F-91F6-CE46BE06A435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34E007-7D8F-4ECB-9854-3BEBEB4D686D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C3D48EC-F6CA-499C-BADB-28E38E28F7E2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0A0DE8-BCF9-4750-85E8-4727D428D916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168702-BE50-4B04-89DF-540C9364D39B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7240E-B0E1-4B39-AC5B-E88755BC3A70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25A4DF-9DF2-44FD-8560-AD83E278BFD9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E66CFF3-57F8-46D1-A64F-53CC19B90433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B11227-57FB-46AA-89BB-12251973A790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F02D90-666E-4ED6-AE81-6798A052D79E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9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910718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F383003-3F43-484C-90A1-D7AB8833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516BD1FC-8B92-4BF8-B8AB-5239EB08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E6C2D46-638D-4766-BE13-1B42FC142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CAE4AE15-B5EF-4E89-9854-9D4D6F4C1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41E43104-CEC8-48BF-B8A7-F9F2CF1A76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C34EDA5-C926-4141-B0C9-FF14AC36944C}"/>
              </a:ext>
            </a:extLst>
          </p:cNvPr>
          <p:cNvGrpSpPr/>
          <p:nvPr/>
        </p:nvGrpSpPr>
        <p:grpSpPr>
          <a:xfrm>
            <a:off x="929080" y="-69686"/>
            <a:ext cx="8929295" cy="6927686"/>
            <a:chOff x="929080" y="-69686"/>
            <a:chExt cx="8929295" cy="692768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6EF068-6556-4744-AA1E-AFFEC4CAED04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E65F9A8-BDBA-4C60-B866-0C4A2D2ACE04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D5BE2B-4CA1-4E08-939A-9A0BFF893B19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E50DAF-B998-4D2F-9F07-51CE963EA82B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DE60D-25C3-412B-8505-8A4CDFCDE209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F2A9B4B-102F-417F-B149-91F5B1BBFF3F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75487A-E539-448E-A113-DCFE6B326347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30A915-41E5-4FF6-A951-04879D37E2A6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A6832A3-C6A9-4271-B384-0D9E61F9DEB9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5DD492-5DB9-4501-8731-4F25026A29AA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351A19-5E27-40D7-89A3-ED8177D59198}"/>
                </a:ext>
              </a:extLst>
            </p:cNvPr>
            <p:cNvSpPr txBox="1"/>
            <p:nvPr/>
          </p:nvSpPr>
          <p:spPr>
            <a:xfrm>
              <a:off x="929080" y="41245"/>
              <a:ext cx="3597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10 Epochs (Final Weights)</a:t>
              </a:r>
              <a:endParaRPr lang="en-US" b="1" u="sng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4FD97CC-C190-42D6-987F-1A06F914EF37}"/>
              </a:ext>
            </a:extLst>
          </p:cNvPr>
          <p:cNvSpPr txBox="1"/>
          <p:nvPr/>
        </p:nvSpPr>
        <p:spPr>
          <a:xfrm>
            <a:off x="9858374" y="0"/>
            <a:ext cx="23336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10 epochs, the samples are spread relatively evenly across the grid and are organized by both </a:t>
            </a:r>
            <a:r>
              <a:rPr lang="en-US" u="sng" dirty="0"/>
              <a:t>color</a:t>
            </a:r>
            <a:r>
              <a:rPr lang="en-US" dirty="0"/>
              <a:t> and by </a:t>
            </a:r>
            <a:r>
              <a:rPr lang="en-US" u="sng" dirty="0"/>
              <a:t>brightness</a:t>
            </a:r>
            <a:r>
              <a:rPr lang="en-US" dirty="0"/>
              <a:t>.  Note that colors that include a lot of red are grouped over the yellow areas of the R feature plane.  The same goes for green and blue.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6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EB7B7A73-DA7F-4067-B4EA-1244D366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C0D67364-8D4F-4B30-9BDD-ABF1BC6D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2286000" cy="2286000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61A4C06D-CA52-4DC1-83FF-45E92539A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30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2A817C3A-8F6D-4747-BA31-3251D44988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721EF15-B8DF-4E92-8614-3750CE28C469}"/>
              </a:ext>
            </a:extLst>
          </p:cNvPr>
          <p:cNvSpPr/>
          <p:nvPr/>
        </p:nvSpPr>
        <p:spPr>
          <a:xfrm>
            <a:off x="0" y="0"/>
            <a:ext cx="6557193" cy="685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69372A-F202-4F0C-9DC7-C569263B5AB8}"/>
              </a:ext>
            </a:extLst>
          </p:cNvPr>
          <p:cNvGrpSpPr/>
          <p:nvPr/>
        </p:nvGrpSpPr>
        <p:grpSpPr>
          <a:xfrm>
            <a:off x="0" y="-69686"/>
            <a:ext cx="9858375" cy="6927686"/>
            <a:chOff x="0" y="-69686"/>
            <a:chExt cx="9858375" cy="6927686"/>
          </a:xfrm>
        </p:grpSpPr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F336C336-5D8F-417F-958D-50414192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B6448BC-90E3-491D-8273-0A2C830884B9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7EA019-9BC4-4DF7-A415-88F1946544FA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88C8BD-48BF-4575-8BBF-F54A24294AE3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F853FF9-FDE7-4705-B3CD-0051CFAC6606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B7B40C-1AD9-47EA-8085-A02E6856398E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1606BF3-47FF-4D73-9BFE-72CFD7AAF250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6D4D0C-20C2-498B-86D9-DCB5CC9E03AF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43CB95-975D-4ED1-8BB9-E2A60C7125E7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0123189-927A-4A45-AF08-66EC5B486496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4E78C3-1BF4-46AA-93E3-C66646D0CEC4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B2CEEE-9300-4B32-9F69-3F51DCFFFA87}"/>
                </a:ext>
              </a:extLst>
            </p:cNvPr>
            <p:cNvSpPr txBox="1"/>
            <p:nvPr/>
          </p:nvSpPr>
          <p:spPr>
            <a:xfrm>
              <a:off x="876158" y="41245"/>
              <a:ext cx="3704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0 Epochs (random weights)</a:t>
              </a:r>
              <a:endParaRPr lang="en-US" b="1" u="sng" dirty="0"/>
            </a:p>
          </p:txBody>
        </p:sp>
      </p:grp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A2E0748D-36EE-4FA4-9EE7-3A7E9EF839E5}"/>
              </a:ext>
            </a:extLst>
          </p:cNvPr>
          <p:cNvSpPr/>
          <p:nvPr/>
        </p:nvSpPr>
        <p:spPr>
          <a:xfrm>
            <a:off x="2268146" y="5715000"/>
            <a:ext cx="3704994" cy="1034602"/>
          </a:xfrm>
          <a:prstGeom prst="wedgeRectCallout">
            <a:avLst>
              <a:gd name="adj1" fmla="val -37786"/>
              <a:gd name="adj2" fmla="val -121963"/>
            </a:avLst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U-matrix background shows how similar a node is to its neighbors:</a:t>
            </a:r>
          </a:p>
          <a:p>
            <a:pPr algn="ctr"/>
            <a:r>
              <a:rPr lang="en-US" dirty="0"/>
              <a:t>Light = very similar</a:t>
            </a:r>
          </a:p>
          <a:p>
            <a:pPr algn="ctr"/>
            <a:r>
              <a:rPr lang="en-US" dirty="0"/>
              <a:t>Dark = Very different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D21306BB-CFF0-4E3D-8019-DEDBB2F7DF53}"/>
              </a:ext>
            </a:extLst>
          </p:cNvPr>
          <p:cNvSpPr/>
          <p:nvPr/>
        </p:nvSpPr>
        <p:spPr>
          <a:xfrm>
            <a:off x="9986573" y="41245"/>
            <a:ext cx="2077402" cy="4330730"/>
          </a:xfrm>
          <a:prstGeom prst="wedgeRectCallout">
            <a:avLst>
              <a:gd name="adj1" fmla="val -126736"/>
              <a:gd name="adj2" fmla="val -23350"/>
            </a:avLst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Feature Plane backgrounds show the actual weight values for a particular feature (variable).  For example, a yellow node on the R plane indicates a high R-value for that node.  Therefore, that node will be more likely to be the BMU for a point that has a lot of red</a:t>
            </a:r>
          </a:p>
        </p:txBody>
      </p:sp>
    </p:spTree>
    <p:extLst>
      <p:ext uri="{BB962C8B-B14F-4D97-AF65-F5344CB8AC3E}">
        <p14:creationId xmlns:p14="http://schemas.microsoft.com/office/powerpoint/2010/main" val="301393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E6D68225-A5F1-4952-A73F-4FF7AC18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1136B88-5FBE-43B9-BA84-E83F1B39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819E05-4629-4FEA-B4DD-C6CE5ABA6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0974BE-D0B3-4A33-ACFB-31860FE9A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E16529E-9157-4DD1-96C1-248EA556F2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012CF51-5397-43F7-965A-D3117586E35D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7341E0-C2E9-4A2D-AF41-F7565FE850F5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DAA0B7-F51E-4880-8FAF-C7756AB7DAD5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8DC78C-E5A0-4A20-9694-6B999B20E750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7BC242-56C7-4CFF-8146-CE07C0053113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BE18C1-57A4-46CD-8FFE-1270A00C58F6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C97348-B7B3-44E9-BD29-930E90C2BDC2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8B080C2-881A-4FDA-8158-86FA86D1899A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CC9170-B917-4F83-BB4D-DAA17E152859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0A7A89-73C0-4E96-9945-53391A36C125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C95644-5E96-4677-8AE7-A7DD496E07B6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BBBB1-0121-43DB-A85A-76928F4193B6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1 Epoch</a:t>
              </a:r>
              <a:endParaRPr lang="en-US" b="1" u="sng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D1EC0E8-FBF3-4ABC-A9D7-984F501ADAB5}"/>
              </a:ext>
            </a:extLst>
          </p:cNvPr>
          <p:cNvSpPr txBox="1"/>
          <p:nvPr/>
        </p:nvSpPr>
        <p:spPr>
          <a:xfrm>
            <a:off x="9858374" y="0"/>
            <a:ext cx="23336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After only 1 epoch nodes with high R values are grouped with other nodes that have high R values.  The same goes for nodes with high G and B values.</a:t>
            </a:r>
          </a:p>
          <a:p>
            <a:endParaRPr lang="en-US" dirty="0"/>
          </a:p>
          <a:p>
            <a:r>
              <a:rPr lang="en-US" dirty="0"/>
              <a:t>This results in the samples becoming coarsely grouped together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3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F700811C-5951-4E8B-BFFE-42DE1B197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3188DAB-A990-4349-AF9D-B5E40807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E4FB5D4-36D0-4E6A-B1B8-E5D5201C6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AAE6002-CF10-494F-8B07-A918DBDAA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81D21B99-76EC-4561-8592-2E9A272CDD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C391991-C0B7-4E93-9F43-3FC75E6F446C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D10C89-6F51-417A-BBDC-C4590186839D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573ECB-F546-4775-A634-331F347E74A8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5A6D7B-1CDC-460F-8895-17A643E20695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3670F8-A856-46DD-9CE1-272CB3D3C65E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0C0ED2-4E70-49E1-BF5A-BC8C4D775885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9DE289-BE74-4E48-884A-2E7BEF8D64B3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1C0567-F237-4A6D-81BA-168F35A00ECF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5FF048-A981-44C5-A9CB-F708451D2A09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3C322B-8D7D-4D04-BC58-5EA8879E3932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8DE92F-A44D-4A19-A462-54A9B3DEE0D9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88EA90-AE5B-4BA9-A82F-593392E256E7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2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82051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75CEAE5-51FD-47F4-92ED-4C9B3E5A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6B62217-2F05-4B76-B94D-806E3ECBD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5416CDA-1C5E-45F4-92A9-CE9E59907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26F98B-31DB-45E5-BC3F-382A31C10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6547DAD8-9116-4E36-AEAD-563EBE9A5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7781CD-6D35-4D13-957E-CD3DAE739FE5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024896-85BE-4422-A379-D11AD4445B7F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31027-E49B-474A-A25C-DC0B0B54D7D9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BE1781-102A-4C2A-9608-FF5F977A385E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1DF728-B45F-48BD-BBB9-A44B0EDDE01D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C5B542-9C8A-4006-9D17-E944A82017E2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B7DD242-F318-4AA4-B374-A4D3028111C9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E7444A-27A2-446C-BDE9-0576A38B4D42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03E497-0C73-426B-9C7C-FC045034A08F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C4A2E78-5C04-420B-8707-121D3FE41302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C43D6-D6B3-4044-AF81-4C3AC16A03B0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F22756-ED26-4DA8-B41C-72E64BD1C1FF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3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22696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FB58974-C6F9-429C-A10F-F0D0C788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F78D93E-C660-4418-9A7A-FB87AF01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80423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3B20B6B-A047-43A6-BE1D-15BD1C4B0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302846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035C031-A786-4CD5-AD88-93A9105D1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8EC26B1D-E2F7-448D-9C8C-51AC77C3AA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61F183A-10B4-40EE-A42F-53E74E5022F5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5D88CA-8ACB-4400-9680-2596DE3AFF7F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61AA0E9-1E7B-44CF-BE04-7F4B8675AA15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29F5A0-C3FB-432A-A500-BD0B1E539534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1ADFD1F-D7FB-4CCD-8671-2ABF93FCC7FF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490EAE-53EE-4DC0-AD08-B3FACC3C5545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41B8A3E-5578-4210-BF78-46654DF977B5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630F3C-85DC-4E78-B9D5-A39ED7D0D4B6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8F55C4-A429-4864-91BD-8B52AB2A6F9D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DEA81A9-B345-4F06-913B-372916EFD84E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F734E6-0F9B-48DD-8FC5-B1D96A47B598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755073-DEEC-48C5-B384-C425C362776E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4 Epochs</a:t>
              </a:r>
              <a:endParaRPr lang="en-US" b="1" u="sng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1AFB3A4-B7DA-4AE5-B17C-688855220406}"/>
              </a:ext>
            </a:extLst>
          </p:cNvPr>
          <p:cNvSpPr txBox="1"/>
          <p:nvPr/>
        </p:nvSpPr>
        <p:spPr>
          <a:xfrm>
            <a:off x="9858374" y="0"/>
            <a:ext cx="23336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about 4 epochs, the weights are mostly “untangled”; the network has “decided” where the regions of high R, G, and B values will be located on the grid and the samples are much more evenly spread 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4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F911CA-8CC1-4305-B357-FBE7E576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DB8B8D-A375-498E-BB37-712227FF2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EE12583-A651-4025-A9C7-5F038D38D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FADCB034-ECE4-46A1-A8D3-8B759D965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3D6ED62F-4B91-45A8-A5A7-C03C3CE16A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E06730-B41B-40D8-A4FB-8086B925C8EC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70DB4C3-F286-4EC4-959B-082B5BCE344B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C4F299E-1F86-4913-8B5F-680386076DA9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89123-A089-4C1F-96DE-5DE1D4D8AFE0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EBB06F0-F89A-491D-B640-603FF5D50E53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A37282-7C20-4A6E-9C23-F6BD3369E982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CD502A7-CBF9-49DA-A365-DF72693CDC03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940978-DC47-4B9E-98BA-50C368BB1C0A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ADF9649-53B2-4B63-A6C0-C77D9BF38DA9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C696FF-DADA-44F0-928E-BE18D0163FFD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327BE2-F6BC-4165-89C5-B3AF292FA38E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717DD2-E5C0-405E-9449-34DD84DA9DBC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5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08520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9569B0D-2644-4AC4-9B93-1E082E93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CFDF3B-812F-467B-84BF-BB919F28D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036F381-211F-4B8C-8E6A-7B9933767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BB21738A-4640-47D3-A469-32E8AD452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EC82887B-9412-45A7-A809-05C652D546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BAE4C-F1B4-44FE-8055-436C3224A726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CB903F8-57CD-46D1-A5DA-B91B40A8A6E1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5DA1FB9-1A6F-4406-BB56-BA52AE2D35B0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578CA9-D365-4F29-BB2D-092868E96252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36527D-FF93-4DCE-B960-8A02800A2A9E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C388FC-6AEB-4D48-AB20-5080D0D0E436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FDD42D-8B8F-4AE1-96EE-4F2F4CA55921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E48380-27B8-420F-A581-DEC1AB019584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91682F-1803-4F86-B1B5-6B5EDC608C1C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25F21DA-E60F-49B0-BCCC-ADC311CA0BA0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E6CCB-D9AB-4F37-922A-E4FAC3A459FB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A66CD5-2D4B-4898-802E-1EE0D8832EAA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6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79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BF48D6-B8ED-46AE-966A-35C1ECAF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B3378E9-3F51-4FE4-B5F7-B163FBFE0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B9F37D46-94D5-4905-9126-44B84DF9C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CDF5FB33-4C20-4E58-B0F1-37AA900B7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2286000" cy="22860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D950D04-1F8C-4209-9799-98DE022AD5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r="7941"/>
          <a:stretch/>
        </p:blipFill>
        <p:spPr>
          <a:xfrm>
            <a:off x="8691612" y="0"/>
            <a:ext cx="587142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12663B1-5CA9-4A9C-8A91-50310B9FBF22}"/>
              </a:ext>
            </a:extLst>
          </p:cNvPr>
          <p:cNvGrpSpPr/>
          <p:nvPr/>
        </p:nvGrpSpPr>
        <p:grpSpPr>
          <a:xfrm>
            <a:off x="1014155" y="-69686"/>
            <a:ext cx="8844220" cy="6927686"/>
            <a:chOff x="1014155" y="-69686"/>
            <a:chExt cx="8844220" cy="69276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77D9834-E2E0-4E8C-B0EF-2A74D207C99C}"/>
                </a:ext>
              </a:extLst>
            </p:cNvPr>
            <p:cNvGrpSpPr/>
            <p:nvPr/>
          </p:nvGrpSpPr>
          <p:grpSpPr>
            <a:xfrm>
              <a:off x="6552761" y="-69686"/>
              <a:ext cx="3305614" cy="6927686"/>
              <a:chOff x="6581336" y="-69686"/>
              <a:chExt cx="3305614" cy="692768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F2693D6-FAF3-4DD3-AFB1-A55FDD9C54D2}"/>
                  </a:ext>
                </a:extLst>
              </p:cNvPr>
              <p:cNvSpPr/>
              <p:nvPr/>
            </p:nvSpPr>
            <p:spPr>
              <a:xfrm>
                <a:off x="7493000" y="120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14395D-DF6F-4D72-82F4-EC6C11176AC6}"/>
                  </a:ext>
                </a:extLst>
              </p:cNvPr>
              <p:cNvSpPr txBox="1"/>
              <p:nvPr/>
            </p:nvSpPr>
            <p:spPr>
              <a:xfrm>
                <a:off x="7646218" y="-69686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6CC559D-5D23-4C8E-B5EC-44FDBB7A3A26}"/>
                  </a:ext>
                </a:extLst>
              </p:cNvPr>
              <p:cNvSpPr/>
              <p:nvPr/>
            </p:nvSpPr>
            <p:spPr>
              <a:xfrm>
                <a:off x="7493000" y="2406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F52F436-6A35-4A86-861E-4F009950D362}"/>
                  </a:ext>
                </a:extLst>
              </p:cNvPr>
              <p:cNvSpPr txBox="1"/>
              <p:nvPr/>
            </p:nvSpPr>
            <p:spPr>
              <a:xfrm>
                <a:off x="7646218" y="2216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6"/>
                    </a:solidFill>
                  </a:rPr>
                  <a:t>G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664684-2F59-4505-91DE-2B6E71A9DEC0}"/>
                  </a:ext>
                </a:extLst>
              </p:cNvPr>
              <p:cNvSpPr/>
              <p:nvPr/>
            </p:nvSpPr>
            <p:spPr>
              <a:xfrm>
                <a:off x="7493000" y="4692650"/>
                <a:ext cx="711200" cy="120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E29C42-65A0-4579-B8A3-EF626B912C3D}"/>
                  </a:ext>
                </a:extLst>
              </p:cNvPr>
              <p:cNvSpPr txBox="1"/>
              <p:nvPr/>
            </p:nvSpPr>
            <p:spPr>
              <a:xfrm>
                <a:off x="7646218" y="4502314"/>
                <a:ext cx="257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B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ABB5C9-71A5-430B-8961-B05A7D80F72B}"/>
                  </a:ext>
                </a:extLst>
              </p:cNvPr>
              <p:cNvSpPr txBox="1"/>
              <p:nvPr/>
            </p:nvSpPr>
            <p:spPr>
              <a:xfrm rot="5400000">
                <a:off x="7494628" y="3228945"/>
                <a:ext cx="4005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Feature Plane Weight Value</a:t>
                </a:r>
                <a:endParaRPr lang="en-US" b="1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E76F5D6-694E-474A-879D-9D79B0200C63}"/>
                  </a:ext>
                </a:extLst>
              </p:cNvPr>
              <p:cNvSpPr/>
              <p:nvPr/>
            </p:nvSpPr>
            <p:spPr>
              <a:xfrm>
                <a:off x="6581336" y="0"/>
                <a:ext cx="3305614" cy="6858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EEEB54-E31A-46A1-B4D8-C41D286A5CF1}"/>
                </a:ext>
              </a:extLst>
            </p:cNvPr>
            <p:cNvSpPr txBox="1"/>
            <p:nvPr/>
          </p:nvSpPr>
          <p:spPr>
            <a:xfrm>
              <a:off x="2028310" y="336998"/>
              <a:ext cx="140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U-matrix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A4EE4E-E154-4419-A04B-60098913DA44}"/>
                </a:ext>
              </a:extLst>
            </p:cNvPr>
            <p:cNvSpPr txBox="1"/>
            <p:nvPr/>
          </p:nvSpPr>
          <p:spPr>
            <a:xfrm>
              <a:off x="1014155" y="41245"/>
              <a:ext cx="342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After 7 Epochs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921490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390</Words>
  <Application>Microsoft Office PowerPoint</Application>
  <PresentationFormat>Widescreen</PresentationFormat>
  <Paragraphs>85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Demonstration of SOM weight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Matt</dc:creator>
  <cp:lastModifiedBy>Jeremy Matt</cp:lastModifiedBy>
  <cp:revision>30</cp:revision>
  <dcterms:created xsi:type="dcterms:W3CDTF">2021-10-13T22:42:25Z</dcterms:created>
  <dcterms:modified xsi:type="dcterms:W3CDTF">2021-10-14T00:37:44Z</dcterms:modified>
</cp:coreProperties>
</file>